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5143500" cx="9144000"/>
  <p:notesSz cx="6858000" cy="9144000"/>
  <p:embeddedFontLst>
    <p:embeddedFont>
      <p:font typeface="Economica"/>
      <p:regular r:id="rId43"/>
      <p:bold r:id="rId44"/>
      <p:italic r:id="rId45"/>
      <p:boldItalic r:id="rId46"/>
    </p:embeddedFont>
    <p:embeddedFont>
      <p:font typeface="Caveat"/>
      <p:regular r:id="rId47"/>
      <p:bold r:id="rId48"/>
    </p:embeddedFont>
    <p:embeddedFont>
      <p:font typeface="PT Sans Narrow"/>
      <p:regular r:id="rId49"/>
      <p:bold r:id="rId50"/>
    </p:embeddedFont>
    <p:embeddedFont>
      <p:font typeface="Open Sans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E87FB24-52D0-45A6-836A-EFD463658795}">
  <a:tblStyle styleId="{5E87FB24-52D0-45A6-836A-EFD4636587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Economica-bold.fntdata"/><Relationship Id="rId43" Type="http://schemas.openxmlformats.org/officeDocument/2006/relationships/font" Target="fonts/Economica-regular.fntdata"/><Relationship Id="rId46" Type="http://schemas.openxmlformats.org/officeDocument/2006/relationships/font" Target="fonts/Economica-boldItalic.fntdata"/><Relationship Id="rId45" Type="http://schemas.openxmlformats.org/officeDocument/2006/relationships/font" Target="fonts/Economica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Caveat-bold.fntdata"/><Relationship Id="rId47" Type="http://schemas.openxmlformats.org/officeDocument/2006/relationships/font" Target="fonts/Caveat-regular.fntdata"/><Relationship Id="rId49" Type="http://schemas.openxmlformats.org/officeDocument/2006/relationships/font" Target="fonts/PTSansNarrow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OpenSans-regular.fntdata"/><Relationship Id="rId50" Type="http://schemas.openxmlformats.org/officeDocument/2006/relationships/font" Target="fonts/PTSansNarrow-bold.fntdata"/><Relationship Id="rId53" Type="http://schemas.openxmlformats.org/officeDocument/2006/relationships/font" Target="fonts/OpenSans-italic.fntdata"/><Relationship Id="rId52" Type="http://schemas.openxmlformats.org/officeDocument/2006/relationships/font" Target="fonts/OpenSans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font" Target="fonts/OpenSans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b5864fc16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b5864fc16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HMWs: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might we make local minority-owned brands more visible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might we m</a:t>
            </a:r>
            <a:r>
              <a:rPr lang="en"/>
              <a:t>a</a:t>
            </a:r>
            <a:r>
              <a:rPr lang="en"/>
              <a:t>ke in-person shopping more viable during covid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might we reduce the footprint of shipping boxes/packaging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might we combine the pros of online and offline shopping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might we more accurately map a business's values and impact?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might we increase brand education for business owners?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might we make people more aware of local businesses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might we measure a business's covid-readiness relative to others?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might we increase people's awareness of their community's geography?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might we make in person shopping more convenient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b5864fc16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b5864fc16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HMWs: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might we make people more aware of cuisine characteristics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might we communicate without needing language?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might we completely remove the language obstacle?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might we reduce the cost of translating advertisements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might we establish trust without full verbal understanding?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might we integrate ethnic businesses into language learning?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might we increase foot traffic // customers for non-english (/dominant lang) speaking businesses?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might we automate translation to prevent this work from falling to owners OR customers?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might we increase a user's likelihood to investigate names they're unable to read?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might we help ethnic business owners see they have a larger potential market?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b5864fc16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b5864fc16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HMW: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might we create the sense of "familiarity" which draws consumers to chain businesses?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might we create a symbiotic relationship between small businesses and big box retailers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might we distinguish in-person shopping from online in domains other than price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might we streamline the review-reading process for higher value items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might we dispel the notion that large retail chains always offer better value?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might we help people distinguish credible reviews from non credible ones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might we demonstrate to consumers the value of shopping at smaller businesses?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might we help people reliably find good local shops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might we make it cheaper for small businesses to have their prices and inventory easily accessible?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might we increase the draw of tiny businesses?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b96e76b8a6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b96e76b8a6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96e76b8a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b96e76b8a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5864fc16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b5864fc16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Tested local versus large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 stories (Rob and I)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focuses, environmental / minority focused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b96e76b8a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b96e76b8a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Smaller stores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“We would like you to pay more for the same or kind of the same product.”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“All of the environmental things are kind of a lie.”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96e76b8a6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96e76b8a6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Certain information will compel users to shop more than other (e.g. values driven vs price)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b96e76b8a6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b96e76b8a6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b5864fc169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b5864fc169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b5864fc16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b5864fc16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b96e76b8a6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b96e76b8a6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b96e76b8a6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b96e76b8a6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Certain information will compel users to shop more than other (e.g. values driven vs price)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b96e76b8a6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b96e76b8a6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5864fc169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5864fc169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Possibly dfferentiated products but all with standards of quality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within a certain radius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b96e76b8a6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b96e76b8a6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map would be more useful if it showed more than the price range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b96e76b8a6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b96e76b8a6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Certain information will compel users to shop more than other (e.g. values driven vs price)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b5864fc16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b5864fc16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b96e76b8a6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b96e76b8a6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b96e76b8a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b96e76b8a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b96e76b8a6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b96e76b8a6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b96e76b8a6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b96e76b8a6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Reads LA Times and LA Weekly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Spends his free time biking to other neighborhoods trying out new food trucks and pop ups 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b96e76b8a6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b96e76b8a6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b96e76b8a6_3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b96e76b8a6_3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b96e76b8a6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b96e76b8a6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b96e76b8a6_3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b96e76b8a6_3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b96e76b8a6_3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b96e76b8a6_3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b96e76b8a6_3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b96e76b8a6_3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b96e76b8a6_3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b96e76b8a6_3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b96e76b8a6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b96e76b8a6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 makes notes of recommendations from colleagues / friends and girlfriend keeps detailed maps of pinned locations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96e76b8a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b96e76b8a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b96e76b8a6_6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b96e76b8a6_6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96e76b8a6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b96e76b8a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Insight: Paradox of choice with internet options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Insight: Prefers local primarily for sustainability reasons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Insight: "Going from 'Hello' to 'Nice to see you'...that slight difference can feel really nice."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Tension: Not all internet shops are created equal; Etsy feels more local than Amazon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Tension: Wants to shop local and support minority and women owned businesses but doesn’t know where to find them locally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b96e76b8a6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b96e76b8a6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Insight: Prefers to shop online because he believes it has the best prices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Insight: When traveling, he’ll rely on large brands.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Tension: Although he believes large chains have the best prices, he doesn’t price shop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b96e76b8a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b96e76b8a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164550" y="1224825"/>
            <a:ext cx="2814900" cy="65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(un)travel</a:t>
            </a:r>
            <a:endParaRPr sz="50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541352"/>
            <a:ext cx="3054600" cy="4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Natasha Goh, </a:t>
            </a:r>
            <a:r>
              <a:rPr lang="en" sz="1900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Ben Gregory, </a:t>
            </a:r>
            <a:r>
              <a:rPr lang="en" sz="1900">
                <a:solidFill>
                  <a:schemeClr val="l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Michelle Huang,</a:t>
            </a:r>
            <a:r>
              <a:rPr lang="en" sz="1900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Cooper Reed</a:t>
            </a:r>
            <a:endParaRPr sz="19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4" name="Google Shape;64;p13"/>
          <p:cNvSpPr txBox="1"/>
          <p:nvPr>
            <p:ph type="ctrTitle"/>
          </p:nvPr>
        </p:nvSpPr>
        <p:spPr>
          <a:xfrm>
            <a:off x="3076050" y="1920600"/>
            <a:ext cx="2991900" cy="65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Supporting Local Business</a:t>
            </a:r>
            <a:endParaRPr sz="23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024900" y="2738475"/>
            <a:ext cx="30942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POV &amp; EXPERIENCE PROTOTYPES</a:t>
            </a:r>
            <a:endParaRPr sz="11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cxnSp>
        <p:nvCxnSpPr>
          <p:cNvPr id="66" name="Google Shape;66;p13"/>
          <p:cNvCxnSpPr/>
          <p:nvPr/>
        </p:nvCxnSpPr>
        <p:spPr>
          <a:xfrm flipH="1" rot="5400000">
            <a:off x="4564650" y="2018700"/>
            <a:ext cx="14700" cy="12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265500" y="730100"/>
            <a:ext cx="4045200" cy="8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POV #1 - Intentional </a:t>
            </a:r>
            <a:endParaRPr sz="3600"/>
          </a:p>
        </p:txBody>
      </p:sp>
      <p:sp>
        <p:nvSpPr>
          <p:cNvPr id="127" name="Google Shape;127;p22"/>
          <p:cNvSpPr txBox="1"/>
          <p:nvPr>
            <p:ph idx="1" type="subTitle"/>
          </p:nvPr>
        </p:nvSpPr>
        <p:spPr>
          <a:xfrm>
            <a:off x="265500" y="1702200"/>
            <a:ext cx="4045200" cy="24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latin typeface="PT Sans Narrow"/>
                <a:ea typeface="PT Sans Narrow"/>
                <a:cs typeface="PT Sans Narrow"/>
                <a:sym typeface="PT Sans Narrow"/>
              </a:rPr>
              <a:t>We met… </a:t>
            </a:r>
            <a:r>
              <a:rPr lang="en" sz="1500">
                <a:latin typeface="PT Sans Narrow"/>
                <a:ea typeface="PT Sans Narrow"/>
                <a:cs typeface="PT Sans Narrow"/>
                <a:sym typeface="PT Sans Narrow"/>
              </a:rPr>
              <a:t>Sarah, a young adult who prefers shopping in-person, primarily due to sustainability concerns around shipping.</a:t>
            </a:r>
            <a:endParaRPr sz="15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latin typeface="PT Sans Narrow"/>
                <a:ea typeface="PT Sans Narrow"/>
                <a:cs typeface="PT Sans Narrow"/>
                <a:sym typeface="PT Sans Narrow"/>
              </a:rPr>
              <a:t>We were amazed to realize… </a:t>
            </a:r>
            <a:r>
              <a:rPr lang="en" sz="1500">
                <a:latin typeface="PT Sans Narrow"/>
                <a:ea typeface="PT Sans Narrow"/>
                <a:cs typeface="PT Sans Narrow"/>
                <a:sym typeface="PT Sans Narrow"/>
              </a:rPr>
              <a:t>she has difficulty shopping in-person AND supporting minority-owned brands because it’s hard to find nearby minority businesses, causing anxiety as she has to choose between the two.</a:t>
            </a:r>
            <a:endParaRPr sz="15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latin typeface="PT Sans Narrow"/>
                <a:ea typeface="PT Sans Narrow"/>
                <a:cs typeface="PT Sans Narrow"/>
                <a:sym typeface="PT Sans Narrow"/>
              </a:rPr>
              <a:t>It would be game-changing to…</a:t>
            </a:r>
            <a:r>
              <a:rPr lang="en" sz="1500">
                <a:latin typeface="PT Sans Narrow"/>
                <a:ea typeface="PT Sans Narrow"/>
                <a:cs typeface="PT Sans Narrow"/>
                <a:sym typeface="PT Sans Narrow"/>
              </a:rPr>
              <a:t> provide her with access to more shopping options that give her the confidence that all of her values are being met.</a:t>
            </a:r>
            <a:endParaRPr sz="15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9200" y="1298699"/>
            <a:ext cx="2546100" cy="25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265500" y="730100"/>
            <a:ext cx="4045200" cy="8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POV #2 - Adventurous</a:t>
            </a:r>
            <a:endParaRPr sz="3600"/>
          </a:p>
        </p:txBody>
      </p:sp>
      <p:sp>
        <p:nvSpPr>
          <p:cNvPr id="134" name="Google Shape;134;p23"/>
          <p:cNvSpPr txBox="1"/>
          <p:nvPr>
            <p:ph idx="1" type="subTitle"/>
          </p:nvPr>
        </p:nvSpPr>
        <p:spPr>
          <a:xfrm>
            <a:off x="265500" y="1702200"/>
            <a:ext cx="4045200" cy="24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T Sans Narrow"/>
                <a:ea typeface="PT Sans Narrow"/>
                <a:cs typeface="PT Sans Narrow"/>
                <a:sym typeface="PT Sans Narrow"/>
              </a:rPr>
              <a:t>We met… </a:t>
            </a:r>
            <a:r>
              <a:rPr lang="en" sz="1500">
                <a:latin typeface="PT Sans Narrow"/>
                <a:ea typeface="PT Sans Narrow"/>
                <a:cs typeface="PT Sans Narrow"/>
                <a:sym typeface="PT Sans Narrow"/>
              </a:rPr>
              <a:t>Aniya, a Thai foodie who has been on the search for new restaurants since COVID caused some of her favorite places to shut down.</a:t>
            </a:r>
            <a:endParaRPr sz="15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T Sans Narrow"/>
                <a:ea typeface="PT Sans Narrow"/>
                <a:cs typeface="PT Sans Narrow"/>
                <a:sym typeface="PT Sans Narrow"/>
              </a:rPr>
              <a:t>We were amazed to realize… </a:t>
            </a:r>
            <a:r>
              <a:rPr lang="en" sz="1500">
                <a:latin typeface="PT Sans Narrow"/>
                <a:ea typeface="PT Sans Narrow"/>
                <a:cs typeface="PT Sans Narrow"/>
                <a:sym typeface="PT Sans Narrow"/>
              </a:rPr>
              <a:t>some restaurants only advertise in a certain language and remain unknown to potential customers who don’t search in that language.</a:t>
            </a:r>
            <a:endParaRPr sz="15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T Sans Narrow"/>
                <a:ea typeface="PT Sans Narrow"/>
                <a:cs typeface="PT Sans Narrow"/>
                <a:sym typeface="PT Sans Narrow"/>
              </a:rPr>
              <a:t>It would be game-changing to… </a:t>
            </a:r>
            <a:r>
              <a:rPr lang="en" sz="1500">
                <a:latin typeface="PT Sans Narrow"/>
                <a:ea typeface="PT Sans Narrow"/>
                <a:cs typeface="PT Sans Narrow"/>
                <a:sym typeface="PT Sans Narrow"/>
              </a:rPr>
              <a:t>help people overcome the language barrier and discover more authentic small restaurants.</a:t>
            </a:r>
            <a:endParaRPr b="1" sz="15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8550" y="730100"/>
            <a:ext cx="2425327" cy="3233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265500" y="730100"/>
            <a:ext cx="4045200" cy="8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POV #3 - Value</a:t>
            </a:r>
            <a:endParaRPr sz="3600"/>
          </a:p>
        </p:txBody>
      </p:sp>
      <p:sp>
        <p:nvSpPr>
          <p:cNvPr id="141" name="Google Shape;141;p24"/>
          <p:cNvSpPr txBox="1"/>
          <p:nvPr>
            <p:ph idx="1" type="subTitle"/>
          </p:nvPr>
        </p:nvSpPr>
        <p:spPr>
          <a:xfrm>
            <a:off x="265500" y="1702200"/>
            <a:ext cx="4045200" cy="24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latin typeface="PT Sans Narrow"/>
                <a:ea typeface="PT Sans Narrow"/>
                <a:cs typeface="PT Sans Narrow"/>
                <a:sym typeface="PT Sans Narrow"/>
              </a:rPr>
              <a:t>We met…</a:t>
            </a:r>
            <a:r>
              <a:rPr lang="en" sz="1500">
                <a:latin typeface="PT Sans Narrow"/>
                <a:ea typeface="PT Sans Narrow"/>
                <a:cs typeface="PT Sans Narrow"/>
                <a:sym typeface="PT Sans Narrow"/>
              </a:rPr>
              <a:t> Nathaniel, a college student who prioritizes having a larger selection and maximizing value when shopping.</a:t>
            </a:r>
            <a:endParaRPr sz="15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latin typeface="PT Sans Narrow"/>
                <a:ea typeface="PT Sans Narrow"/>
                <a:cs typeface="PT Sans Narrow"/>
                <a:sym typeface="PT Sans Narrow"/>
              </a:rPr>
              <a:t>We were amazed to realize…</a:t>
            </a:r>
            <a:r>
              <a:rPr lang="en" sz="1500">
                <a:latin typeface="PT Sans Narrow"/>
                <a:ea typeface="PT Sans Narrow"/>
                <a:cs typeface="PT Sans Narrow"/>
                <a:sym typeface="PT Sans Narrow"/>
              </a:rPr>
              <a:t> he defaults to staple retail brands (i.e. Walmart, Amazon) due to perception of consistent convenience and value.</a:t>
            </a:r>
            <a:endParaRPr sz="15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T Sans Narrow"/>
                <a:ea typeface="PT Sans Narrow"/>
                <a:cs typeface="PT Sans Narrow"/>
                <a:sym typeface="PT Sans Narrow"/>
              </a:rPr>
              <a:t>  </a:t>
            </a:r>
            <a:endParaRPr sz="15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latin typeface="PT Sans Narrow"/>
                <a:ea typeface="PT Sans Narrow"/>
                <a:cs typeface="PT Sans Narrow"/>
                <a:sym typeface="PT Sans Narrow"/>
              </a:rPr>
              <a:t>It would be game-changing to… </a:t>
            </a:r>
            <a:r>
              <a:rPr lang="en" sz="1500">
                <a:latin typeface="PT Sans Narrow"/>
                <a:ea typeface="PT Sans Narrow"/>
                <a:cs typeface="PT Sans Narrow"/>
                <a:sym typeface="PT Sans Narrow"/>
              </a:rPr>
              <a:t>have better information around the availability and prices of items at more stores to get better options.</a:t>
            </a:r>
            <a:endParaRPr sz="15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3675" y="1310725"/>
            <a:ext cx="1891526" cy="252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Top 3 HMWs, Solutions, and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Experience Prototypes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HMW #1</a:t>
            </a:r>
            <a:endParaRPr/>
          </a:p>
        </p:txBody>
      </p:sp>
      <p:sp>
        <p:nvSpPr>
          <p:cNvPr id="153" name="Google Shape;153;p26"/>
          <p:cNvSpPr txBox="1"/>
          <p:nvPr/>
        </p:nvSpPr>
        <p:spPr>
          <a:xfrm>
            <a:off x="311700" y="1043625"/>
            <a:ext cx="85206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We met… </a:t>
            </a:r>
            <a:r>
              <a:rPr lang="en" sz="11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Sarah, a young adult who prefers shopping in-person, primarily due to sustainability concerns around shipping.</a:t>
            </a:r>
            <a:endParaRPr sz="1100">
              <a:solidFill>
                <a:schemeClr val="dk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We were amazed to realize… </a:t>
            </a:r>
            <a:r>
              <a:rPr lang="en" sz="11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she has difficulty shopping in-person AND supporting minority-owned brands, causing anxiety as she has to choose between the two.</a:t>
            </a:r>
            <a:endParaRPr sz="1100">
              <a:solidFill>
                <a:schemeClr val="dk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It would be game-changing to…</a:t>
            </a:r>
            <a:r>
              <a:rPr lang="en" sz="11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provide her with access to more shopping options that give her the confidence that all of her values are being met.</a:t>
            </a:r>
            <a:endParaRPr sz="1000"/>
          </a:p>
        </p:txBody>
      </p:sp>
      <p:sp>
        <p:nvSpPr>
          <p:cNvPr id="154" name="Google Shape;154;p26"/>
          <p:cNvSpPr txBox="1"/>
          <p:nvPr/>
        </p:nvSpPr>
        <p:spPr>
          <a:xfrm>
            <a:off x="1147125" y="2592450"/>
            <a:ext cx="739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more accurately map and make available a business's values and impact?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" name="Google Shape;155;p26"/>
          <p:cNvSpPr txBox="1"/>
          <p:nvPr/>
        </p:nvSpPr>
        <p:spPr>
          <a:xfrm>
            <a:off x="727425" y="2134550"/>
            <a:ext cx="2018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How might we</a:t>
            </a:r>
            <a:r>
              <a:rPr b="1" lang="en" sz="24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...</a:t>
            </a:r>
            <a:r>
              <a:rPr lang="en" sz="24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</a:t>
            </a:r>
            <a:endParaRPr sz="2400"/>
          </a:p>
        </p:txBody>
      </p:sp>
      <p:sp>
        <p:nvSpPr>
          <p:cNvPr id="156" name="Google Shape;156;p26"/>
          <p:cNvSpPr txBox="1"/>
          <p:nvPr/>
        </p:nvSpPr>
        <p:spPr>
          <a:xfrm>
            <a:off x="727425" y="32689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Our solution pick:</a:t>
            </a:r>
            <a:endParaRPr/>
          </a:p>
        </p:txBody>
      </p:sp>
      <p:sp>
        <p:nvSpPr>
          <p:cNvPr id="157" name="Google Shape;157;p26"/>
          <p:cNvSpPr txBox="1"/>
          <p:nvPr/>
        </p:nvSpPr>
        <p:spPr>
          <a:xfrm>
            <a:off x="1114500" y="3752175"/>
            <a:ext cx="71298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Platform for businesses to communicate their story and values to consumers</a:t>
            </a:r>
            <a:endParaRPr sz="2100"/>
          </a:p>
        </p:txBody>
      </p:sp>
      <p:pic>
        <p:nvPicPr>
          <p:cNvPr id="158" name="Google Shape;158;p26"/>
          <p:cNvPicPr preferRelativeResize="0"/>
          <p:nvPr/>
        </p:nvPicPr>
        <p:blipFill rotWithShape="1">
          <a:blip r:embed="rId3">
            <a:alphaModFix/>
          </a:blip>
          <a:srcRect b="17300" l="0" r="20723" t="0"/>
          <a:stretch/>
        </p:blipFill>
        <p:spPr>
          <a:xfrm>
            <a:off x="2111250" y="454525"/>
            <a:ext cx="531000" cy="554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311700" y="555600"/>
            <a:ext cx="4617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#1: STORE PROFILES </a:t>
            </a:r>
            <a:endParaRPr/>
          </a:p>
        </p:txBody>
      </p:sp>
      <p:sp>
        <p:nvSpPr>
          <p:cNvPr id="164" name="Google Shape;164;p2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T Sans Narrow"/>
                <a:ea typeface="PT Sans Narrow"/>
                <a:cs typeface="PT Sans Narrow"/>
                <a:sym typeface="PT Sans Narrow"/>
              </a:rPr>
              <a:t>Our solution pick</a:t>
            </a:r>
            <a:r>
              <a:rPr b="1" lang="en" sz="1500">
                <a:latin typeface="PT Sans Narrow"/>
                <a:ea typeface="PT Sans Narrow"/>
                <a:cs typeface="PT Sans Narrow"/>
                <a:sym typeface="PT Sans Narrow"/>
              </a:rPr>
              <a:t>:</a:t>
            </a:r>
            <a:endParaRPr b="1" sz="15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T Sans Narrow"/>
                <a:ea typeface="PT Sans Narrow"/>
                <a:cs typeface="PT Sans Narrow"/>
                <a:sym typeface="PT Sans Narrow"/>
              </a:rPr>
              <a:t>Platform for businesses to communicate their story and values</a:t>
            </a:r>
            <a:endParaRPr sz="15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T Sans Narrow"/>
                <a:ea typeface="PT Sans Narrow"/>
                <a:cs typeface="PT Sans Narrow"/>
                <a:sym typeface="PT Sans Narrow"/>
              </a:rPr>
              <a:t>We tested the assumption that:</a:t>
            </a:r>
            <a:endParaRPr b="1" sz="15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T Sans Narrow"/>
                <a:ea typeface="PT Sans Narrow"/>
                <a:cs typeface="PT Sans Narrow"/>
                <a:sym typeface="PT Sans Narrow"/>
              </a:rPr>
              <a:t>Users care about the story/history/values of a business</a:t>
            </a:r>
            <a:endParaRPr sz="15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5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700" y="1294475"/>
            <a:ext cx="5719495" cy="3204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311700" y="555600"/>
            <a:ext cx="4617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#1: RESULTS</a:t>
            </a:r>
            <a:endParaRPr/>
          </a:p>
        </p:txBody>
      </p:sp>
      <p:sp>
        <p:nvSpPr>
          <p:cNvPr id="171" name="Google Shape;171;p28"/>
          <p:cNvSpPr txBox="1"/>
          <p:nvPr>
            <p:ph idx="1" type="body"/>
          </p:nvPr>
        </p:nvSpPr>
        <p:spPr>
          <a:xfrm>
            <a:off x="311700" y="1311300"/>
            <a:ext cx="4043100" cy="3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T Sans Narrow"/>
                <a:ea typeface="PT Sans Narrow"/>
                <a:cs typeface="PT Sans Narrow"/>
                <a:sym typeface="PT Sans Narrow"/>
              </a:rPr>
              <a:t>Yays:</a:t>
            </a:r>
            <a:endParaRPr b="1"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T Sans Narrow"/>
              <a:buChar char="●"/>
            </a:pPr>
            <a:r>
              <a:rPr lang="en" sz="1400">
                <a:latin typeface="PT Sans Narrow"/>
                <a:ea typeface="PT Sans Narrow"/>
                <a:cs typeface="PT Sans Narrow"/>
                <a:sym typeface="PT Sans Narrow"/>
              </a:rPr>
              <a:t>Was able to identify a business’s values from the profiles</a:t>
            </a:r>
            <a:endParaRPr sz="14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T Sans Narrow"/>
              <a:buChar char="●"/>
            </a:pPr>
            <a:r>
              <a:rPr lang="en" sz="1400">
                <a:latin typeface="PT Sans Narrow"/>
                <a:ea typeface="PT Sans Narrow"/>
                <a:cs typeface="PT Sans Narrow"/>
                <a:sym typeface="PT Sans Narrow"/>
              </a:rPr>
              <a:t>Felt like he would recognize Raven Dots if he encountered it in the wild</a:t>
            </a:r>
            <a:endParaRPr sz="14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T Sans Narrow"/>
                <a:ea typeface="PT Sans Narrow"/>
                <a:cs typeface="PT Sans Narrow"/>
                <a:sym typeface="PT Sans Narrow"/>
              </a:rPr>
              <a:t>Nays:</a:t>
            </a:r>
            <a:endParaRPr b="1"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en" sz="1800">
                <a:latin typeface="PT Sans Narrow"/>
                <a:ea typeface="PT Sans Narrow"/>
                <a:cs typeface="PT Sans Narrow"/>
                <a:sym typeface="PT Sans Narrow"/>
              </a:rPr>
              <a:t>Blurbs felt like advertisements - </a:t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T Sans Narrow"/>
                <a:ea typeface="PT Sans Narrow"/>
                <a:cs typeface="PT Sans Narrow"/>
                <a:sym typeface="PT Sans Narrow"/>
              </a:rPr>
              <a:t>he didn’t trust them</a:t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72" name="Google Shape;172;p28"/>
          <p:cNvSpPr txBox="1"/>
          <p:nvPr>
            <p:ph idx="1" type="body"/>
          </p:nvPr>
        </p:nvSpPr>
        <p:spPr>
          <a:xfrm>
            <a:off x="4781525" y="1333650"/>
            <a:ext cx="4043100" cy="3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T Sans Narrow"/>
                <a:ea typeface="PT Sans Narrow"/>
                <a:cs typeface="PT Sans Narrow"/>
                <a:sym typeface="PT Sans Narrow"/>
              </a:rPr>
              <a:t>Surprises:</a:t>
            </a:r>
            <a:endParaRPr b="1"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en" sz="1800">
                <a:latin typeface="PT Sans Narrow"/>
                <a:ea typeface="PT Sans Narrow"/>
                <a:cs typeface="PT Sans Narrow"/>
                <a:sym typeface="PT Sans Narrow"/>
              </a:rPr>
              <a:t>Didn’t want to go to any of them, but would pick H&amp;M if he had to pick</a:t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en" sz="1800">
                <a:latin typeface="PT Sans Narrow"/>
                <a:ea typeface="PT Sans Narrow"/>
                <a:cs typeface="PT Sans Narrow"/>
                <a:sym typeface="PT Sans Narrow"/>
              </a:rPr>
              <a:t>Willing to pay more for reputable brands, but not to support unproven values</a:t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T Sans Narrow"/>
                <a:ea typeface="PT Sans Narrow"/>
                <a:cs typeface="PT Sans Narrow"/>
                <a:sym typeface="PT Sans Narrow"/>
              </a:rPr>
              <a:t>Learnings</a:t>
            </a:r>
            <a:r>
              <a:rPr lang="en" sz="1800">
                <a:latin typeface="PT Sans Narrow"/>
                <a:ea typeface="PT Sans Narrow"/>
                <a:cs typeface="PT Sans Narrow"/>
                <a:sym typeface="PT Sans Narrow"/>
              </a:rPr>
              <a:t>:</a:t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en" sz="1800">
                <a:latin typeface="PT Sans Narrow"/>
                <a:ea typeface="PT Sans Narrow"/>
                <a:cs typeface="PT Sans Narrow"/>
                <a:sym typeface="PT Sans Narrow"/>
              </a:rPr>
              <a:t>Wants more accountability/proof of businesses’ commitment to values, thinks an authentic video might be a way to go about that </a:t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 rotWithShape="1">
          <a:blip r:embed="rId3">
            <a:alphaModFix/>
          </a:blip>
          <a:srcRect b="31157" l="2259" r="73284" t="0"/>
          <a:stretch/>
        </p:blipFill>
        <p:spPr>
          <a:xfrm>
            <a:off x="3447588" y="3006700"/>
            <a:ext cx="1296627" cy="204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 rotWithShape="1">
          <a:blip r:embed="rId4">
            <a:alphaModFix/>
          </a:blip>
          <a:srcRect b="0" l="51259" r="0" t="32272"/>
          <a:stretch/>
        </p:blipFill>
        <p:spPr>
          <a:xfrm>
            <a:off x="3733499" y="577950"/>
            <a:ext cx="724800" cy="755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5" name="Google Shape;175;p28"/>
          <p:cNvSpPr txBox="1"/>
          <p:nvPr>
            <p:ph idx="1" type="body"/>
          </p:nvPr>
        </p:nvSpPr>
        <p:spPr>
          <a:xfrm>
            <a:off x="4703975" y="620100"/>
            <a:ext cx="42930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T Sans Narrow"/>
                <a:ea typeface="PT Sans Narrow"/>
                <a:cs typeface="PT Sans Narrow"/>
                <a:sym typeface="PT Sans Narrow"/>
              </a:rPr>
              <a:t>Jazz</a:t>
            </a:r>
            <a:r>
              <a:rPr lang="en" sz="1500">
                <a:latin typeface="PT Sans Narrow"/>
                <a:ea typeface="PT Sans Narrow"/>
                <a:cs typeface="PT Sans Narrow"/>
                <a:sym typeface="PT Sans Narrow"/>
              </a:rPr>
              <a:t>, </a:t>
            </a:r>
            <a:endParaRPr sz="15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T Sans Narrow"/>
                <a:ea typeface="PT Sans Narrow"/>
                <a:cs typeface="PT Sans Narrow"/>
                <a:sym typeface="PT Sans Narrow"/>
              </a:rPr>
              <a:t>transgender teen, skeptical of businesses and price-conscious   </a:t>
            </a:r>
            <a:endParaRPr sz="15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/>
          <p:nvPr/>
        </p:nvSpPr>
        <p:spPr>
          <a:xfrm>
            <a:off x="4674850" y="1916825"/>
            <a:ext cx="4043100" cy="2907300"/>
          </a:xfrm>
          <a:prstGeom prst="rect">
            <a:avLst/>
          </a:prstGeom>
          <a:noFill/>
          <a:ln cap="flat" cmpd="sng" w="28575">
            <a:solidFill>
              <a:srgbClr val="CCA67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9"/>
          <p:cNvSpPr/>
          <p:nvPr/>
        </p:nvSpPr>
        <p:spPr>
          <a:xfrm>
            <a:off x="407650" y="1916825"/>
            <a:ext cx="4043100" cy="2907300"/>
          </a:xfrm>
          <a:prstGeom prst="rect">
            <a:avLst/>
          </a:prstGeom>
          <a:noFill/>
          <a:ln cap="flat" cmpd="sng" w="28575">
            <a:solidFill>
              <a:srgbClr val="CCA67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9"/>
          <p:cNvSpPr txBox="1"/>
          <p:nvPr>
            <p:ph type="title"/>
          </p:nvPr>
        </p:nvSpPr>
        <p:spPr>
          <a:xfrm>
            <a:off x="311700" y="555600"/>
            <a:ext cx="4617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#1: VALIDITY</a:t>
            </a:r>
            <a:endParaRPr/>
          </a:p>
        </p:txBody>
      </p:sp>
      <p:sp>
        <p:nvSpPr>
          <p:cNvPr id="183" name="Google Shape;183;p29"/>
          <p:cNvSpPr txBox="1"/>
          <p:nvPr>
            <p:ph idx="1" type="body"/>
          </p:nvPr>
        </p:nvSpPr>
        <p:spPr>
          <a:xfrm>
            <a:off x="464100" y="1426025"/>
            <a:ext cx="4043100" cy="33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T Sans Narrow"/>
                <a:ea typeface="PT Sans Narrow"/>
                <a:cs typeface="PT Sans Narrow"/>
                <a:sym typeface="PT Sans Narrow"/>
              </a:rPr>
              <a:t>Original Assumption</a:t>
            </a:r>
            <a:r>
              <a:rPr b="1" lang="en" sz="1800">
                <a:latin typeface="PT Sans Narrow"/>
                <a:ea typeface="PT Sans Narrow"/>
                <a:cs typeface="PT Sans Narrow"/>
                <a:sym typeface="PT Sans Narrow"/>
              </a:rPr>
              <a:t>:</a:t>
            </a:r>
            <a:endParaRPr b="1"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PT Sans Narrow"/>
              <a:buChar char="●"/>
            </a:pPr>
            <a:r>
              <a:rPr lang="en" sz="2700">
                <a:latin typeface="PT Sans Narrow"/>
                <a:ea typeface="PT Sans Narrow"/>
                <a:cs typeface="PT Sans Narrow"/>
                <a:sym typeface="PT Sans Narrow"/>
              </a:rPr>
              <a:t>Users prioritize impact over economy</a:t>
            </a:r>
            <a:endParaRPr sz="27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PT Sans Narrow"/>
              <a:buChar char="●"/>
            </a:pPr>
            <a:r>
              <a:rPr lang="en" sz="2700">
                <a:latin typeface="PT Sans Narrow"/>
                <a:ea typeface="PT Sans Narrow"/>
                <a:cs typeface="PT Sans Narrow"/>
                <a:sym typeface="PT Sans Narrow"/>
              </a:rPr>
              <a:t>Businesses have a story besides "better quality at better prices"</a:t>
            </a:r>
            <a:endParaRPr sz="27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4674850" y="1418825"/>
            <a:ext cx="4043100" cy="32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T Sans Narrow"/>
                <a:ea typeface="PT Sans Narrow"/>
                <a:cs typeface="PT Sans Narrow"/>
                <a:sym typeface="PT Sans Narrow"/>
              </a:rPr>
              <a:t>Key Learnings</a:t>
            </a:r>
            <a:r>
              <a:rPr b="1" lang="en" sz="1800">
                <a:latin typeface="PT Sans Narrow"/>
                <a:ea typeface="PT Sans Narrow"/>
                <a:cs typeface="PT Sans Narrow"/>
                <a:sym typeface="PT Sans Narrow"/>
              </a:rPr>
              <a:t>:</a:t>
            </a:r>
            <a:endParaRPr b="1"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PT Sans Narrow"/>
              <a:buChar char="●"/>
            </a:pPr>
            <a:r>
              <a:rPr lang="en" sz="2700">
                <a:latin typeface="PT Sans Narrow"/>
                <a:ea typeface="PT Sans Narrow"/>
                <a:cs typeface="PT Sans Narrow"/>
                <a:sym typeface="PT Sans Narrow"/>
              </a:rPr>
              <a:t>Users may not trust a story without some sort of proof</a:t>
            </a:r>
            <a:endParaRPr sz="27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PT Sans Narrow"/>
              <a:buChar char="●"/>
            </a:pPr>
            <a:r>
              <a:rPr lang="en" sz="2700">
                <a:latin typeface="PT Sans Narrow"/>
                <a:ea typeface="PT Sans Narrow"/>
                <a:cs typeface="PT Sans Narrow"/>
                <a:sym typeface="PT Sans Narrow"/>
              </a:rPr>
              <a:t>Users may view stories as advertisements</a:t>
            </a:r>
            <a:endParaRPr sz="27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HMW #2</a:t>
            </a:r>
            <a:endParaRPr/>
          </a:p>
        </p:txBody>
      </p:sp>
      <p:sp>
        <p:nvSpPr>
          <p:cNvPr id="190" name="Google Shape;190;p30"/>
          <p:cNvSpPr txBox="1"/>
          <p:nvPr/>
        </p:nvSpPr>
        <p:spPr>
          <a:xfrm>
            <a:off x="311700" y="1043625"/>
            <a:ext cx="85206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We met… </a:t>
            </a:r>
            <a:r>
              <a:rPr lang="en" sz="11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Aniya, a Thai foodie who has been on the search for new restaurants since COVID caused some of her favorite places to shut down.</a:t>
            </a:r>
            <a:endParaRPr sz="1100">
              <a:solidFill>
                <a:schemeClr val="dk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We were amazed to realize… </a:t>
            </a:r>
            <a:r>
              <a:rPr lang="en" sz="11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some restaurants only advertise in a certain language and remain unknown to potential customers who don’t search in that language.</a:t>
            </a:r>
            <a:endParaRPr sz="1100">
              <a:solidFill>
                <a:schemeClr val="dk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It would be game-changing to… </a:t>
            </a:r>
            <a:r>
              <a:rPr lang="en" sz="11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help people overcome the language barrier and discover more authentic small restaurants.</a:t>
            </a:r>
            <a:endParaRPr sz="1100">
              <a:solidFill>
                <a:schemeClr val="dk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91" name="Google Shape;191;p30"/>
          <p:cNvSpPr txBox="1"/>
          <p:nvPr/>
        </p:nvSpPr>
        <p:spPr>
          <a:xfrm>
            <a:off x="1147125" y="2592450"/>
            <a:ext cx="739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help customers and businesses communicate without needing language?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" name="Google Shape;192;p30"/>
          <p:cNvSpPr txBox="1"/>
          <p:nvPr/>
        </p:nvSpPr>
        <p:spPr>
          <a:xfrm>
            <a:off x="727425" y="2134550"/>
            <a:ext cx="2018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How might we...</a:t>
            </a:r>
            <a:r>
              <a:rPr lang="en" sz="24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</a:t>
            </a:r>
            <a:endParaRPr sz="2400"/>
          </a:p>
        </p:txBody>
      </p:sp>
      <p:sp>
        <p:nvSpPr>
          <p:cNvPr id="193" name="Google Shape;193;p30"/>
          <p:cNvSpPr txBox="1"/>
          <p:nvPr/>
        </p:nvSpPr>
        <p:spPr>
          <a:xfrm>
            <a:off x="727425" y="32689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Our solution pick:</a:t>
            </a:r>
            <a:endParaRPr/>
          </a:p>
        </p:txBody>
      </p:sp>
      <p:sp>
        <p:nvSpPr>
          <p:cNvPr id="194" name="Google Shape;194;p30"/>
          <p:cNvSpPr txBox="1"/>
          <p:nvPr/>
        </p:nvSpPr>
        <p:spPr>
          <a:xfrm>
            <a:off x="1114500" y="3752175"/>
            <a:ext cx="71298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</a:t>
            </a:r>
            <a:r>
              <a:rPr lang="en" sz="2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virtual storefront with floating AR charts of image-driven products and deals a customer can view before entering a store </a:t>
            </a:r>
            <a:endParaRPr sz="2100"/>
          </a:p>
        </p:txBody>
      </p:sp>
      <p:pic>
        <p:nvPicPr>
          <p:cNvPr id="195" name="Google Shape;195;p30"/>
          <p:cNvPicPr preferRelativeResize="0"/>
          <p:nvPr/>
        </p:nvPicPr>
        <p:blipFill rotWithShape="1">
          <a:blip r:embed="rId3">
            <a:alphaModFix/>
          </a:blip>
          <a:srcRect b="1744" l="7629" r="0" t="24968"/>
          <a:stretch/>
        </p:blipFill>
        <p:spPr>
          <a:xfrm>
            <a:off x="2123573" y="454525"/>
            <a:ext cx="523800" cy="554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type="title"/>
          </p:nvPr>
        </p:nvSpPr>
        <p:spPr>
          <a:xfrm>
            <a:off x="311700" y="555600"/>
            <a:ext cx="5372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#2: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STOREFRONT</a:t>
            </a:r>
            <a:endParaRPr/>
          </a:p>
        </p:txBody>
      </p:sp>
      <p:sp>
        <p:nvSpPr>
          <p:cNvPr id="201" name="Google Shape;201;p31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T Sans Narrow"/>
                <a:ea typeface="PT Sans Narrow"/>
                <a:cs typeface="PT Sans Narrow"/>
                <a:sym typeface="PT Sans Narrow"/>
              </a:rPr>
              <a:t>Our solution pick:</a:t>
            </a:r>
            <a:endParaRPr b="1" sz="15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T Sans Narrow"/>
                <a:ea typeface="PT Sans Narrow"/>
                <a:cs typeface="PT Sans Narrow"/>
                <a:sym typeface="PT Sans Narrow"/>
              </a:rPr>
              <a:t>A virtual storefront with floating AR charts of image-driven products and deals a customer can view before entering a store</a:t>
            </a:r>
            <a:endParaRPr sz="15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T Sans Narrow"/>
                <a:ea typeface="PT Sans Narrow"/>
                <a:cs typeface="PT Sans Narrow"/>
                <a:sym typeface="PT Sans Narrow"/>
              </a:rPr>
              <a:t>We tested the assumption that:</a:t>
            </a:r>
            <a:endParaRPr b="1" sz="15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T Sans Narrow"/>
                <a:ea typeface="PT Sans Narrow"/>
                <a:cs typeface="PT Sans Narrow"/>
                <a:sym typeface="PT Sans Narrow"/>
              </a:rPr>
              <a:t>With better information about what's inside, people will be more confident and going into a store, and </a:t>
            </a:r>
            <a:r>
              <a:rPr i="1" lang="en" sz="1500">
                <a:latin typeface="PT Sans Narrow"/>
                <a:ea typeface="PT Sans Narrow"/>
                <a:cs typeface="PT Sans Narrow"/>
                <a:sym typeface="PT Sans Narrow"/>
              </a:rPr>
              <a:t>more likely</a:t>
            </a:r>
            <a:r>
              <a:rPr lang="en" sz="1500">
                <a:latin typeface="PT Sans Narrow"/>
                <a:ea typeface="PT Sans Narrow"/>
                <a:cs typeface="PT Sans Narrow"/>
                <a:sym typeface="PT Sans Narrow"/>
              </a:rPr>
              <a:t> to seek out their chosen products at stores like it</a:t>
            </a:r>
            <a:endParaRPr sz="15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5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202" name="Google Shape;2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3725" y="152400"/>
            <a:ext cx="2236952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9675" y="1036975"/>
            <a:ext cx="1190701" cy="669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7875" y="160887"/>
            <a:ext cx="2236950" cy="48217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" name="Google Shape;205;p31"/>
          <p:cNvCxnSpPr/>
          <p:nvPr/>
        </p:nvCxnSpPr>
        <p:spPr>
          <a:xfrm>
            <a:off x="5838275" y="2162725"/>
            <a:ext cx="812100" cy="1632300"/>
          </a:xfrm>
          <a:prstGeom prst="straightConnector1">
            <a:avLst/>
          </a:prstGeom>
          <a:noFill/>
          <a:ln cap="flat" cmpd="sng" w="3810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DOMAIN</a:t>
            </a:r>
            <a:endParaRPr/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394750" y="2332350"/>
            <a:ext cx="36558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SERENDIPITY AND COMMUNITY</a:t>
            </a:r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4262850" y="2262600"/>
            <a:ext cx="618300" cy="6183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5278250" y="2332350"/>
            <a:ext cx="3655800" cy="4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SUPPORTING LOCAL BUSINESS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>
            <p:ph type="title"/>
          </p:nvPr>
        </p:nvSpPr>
        <p:spPr>
          <a:xfrm>
            <a:off x="311700" y="555600"/>
            <a:ext cx="4617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#2: RESULTS</a:t>
            </a:r>
            <a:endParaRPr/>
          </a:p>
        </p:txBody>
      </p:sp>
      <p:sp>
        <p:nvSpPr>
          <p:cNvPr id="211" name="Google Shape;211;p32"/>
          <p:cNvSpPr txBox="1"/>
          <p:nvPr>
            <p:ph idx="1" type="body"/>
          </p:nvPr>
        </p:nvSpPr>
        <p:spPr>
          <a:xfrm>
            <a:off x="311700" y="1235100"/>
            <a:ext cx="4043100" cy="38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T Sans Narrow"/>
                <a:ea typeface="PT Sans Narrow"/>
                <a:cs typeface="PT Sans Narrow"/>
                <a:sym typeface="PT Sans Narrow"/>
              </a:rPr>
              <a:t>Yays:</a:t>
            </a:r>
            <a:endParaRPr b="1"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en" sz="1800">
                <a:latin typeface="PT Sans Narrow"/>
                <a:ea typeface="PT Sans Narrow"/>
                <a:cs typeface="PT Sans Narrow"/>
                <a:sym typeface="PT Sans Narrow"/>
              </a:rPr>
              <a:t>Grouping makes it easy to find your preferred brands and storefronts, no other tool does this as effectively</a:t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en" sz="1800">
                <a:latin typeface="PT Sans Narrow"/>
                <a:ea typeface="PT Sans Narrow"/>
                <a:cs typeface="PT Sans Narrow"/>
                <a:sym typeface="PT Sans Narrow"/>
              </a:rPr>
              <a:t>Good options for different use cases/ users </a:t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en" sz="1800">
                <a:latin typeface="PT Sans Narrow"/>
                <a:ea typeface="PT Sans Narrow"/>
                <a:cs typeface="PT Sans Narrow"/>
                <a:sym typeface="PT Sans Narrow"/>
              </a:rPr>
              <a:t>Helps efficiency &amp; ease of shopping</a:t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T Sans Narrow"/>
                <a:ea typeface="PT Sans Narrow"/>
                <a:cs typeface="PT Sans Narrow"/>
                <a:sym typeface="PT Sans Narrow"/>
              </a:rPr>
              <a:t>Nays:</a:t>
            </a:r>
            <a:endParaRPr b="1"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en" sz="1800">
                <a:latin typeface="PT Sans Narrow"/>
                <a:ea typeface="PT Sans Narrow"/>
                <a:cs typeface="PT Sans Narrow"/>
                <a:sym typeface="PT Sans Narrow"/>
              </a:rPr>
              <a:t>Virtual storefront could get overwhelming before even entering store</a:t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en" sz="1800">
                <a:latin typeface="PT Sans Narrow"/>
                <a:ea typeface="PT Sans Narrow"/>
                <a:cs typeface="PT Sans Narrow"/>
                <a:sym typeface="PT Sans Narrow"/>
              </a:rPr>
              <a:t>For this to be more efficient, the options must be super filtered and more browsable</a:t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4802375" y="1323200"/>
            <a:ext cx="4043100" cy="3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T Sans Narrow"/>
                <a:ea typeface="PT Sans Narrow"/>
                <a:cs typeface="PT Sans Narrow"/>
                <a:sym typeface="PT Sans Narrow"/>
              </a:rPr>
              <a:t>Surprises:</a:t>
            </a:r>
            <a:endParaRPr b="1"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en" sz="1800">
                <a:latin typeface="PT Sans Narrow"/>
                <a:ea typeface="PT Sans Narrow"/>
                <a:cs typeface="PT Sans Narrow"/>
                <a:sym typeface="PT Sans Narrow"/>
              </a:rPr>
              <a:t>The extra info can cause overload</a:t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en" sz="1800">
                <a:latin typeface="PT Sans Narrow"/>
                <a:ea typeface="PT Sans Narrow"/>
                <a:cs typeface="PT Sans Narrow"/>
                <a:sym typeface="PT Sans Narrow"/>
              </a:rPr>
              <a:t>Users would rather see personalized info first, then browse a full product list</a:t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T Sans Narrow"/>
                <a:ea typeface="PT Sans Narrow"/>
                <a:cs typeface="PT Sans Narrow"/>
                <a:sym typeface="PT Sans Narrow"/>
              </a:rPr>
              <a:t>Learnings</a:t>
            </a:r>
            <a:r>
              <a:rPr lang="en" sz="1800">
                <a:latin typeface="PT Sans Narrow"/>
                <a:ea typeface="PT Sans Narrow"/>
                <a:cs typeface="PT Sans Narrow"/>
                <a:sym typeface="PT Sans Narrow"/>
              </a:rPr>
              <a:t>:</a:t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en" sz="1800">
                <a:latin typeface="PT Sans Narrow"/>
                <a:ea typeface="PT Sans Narrow"/>
                <a:cs typeface="PT Sans Narrow"/>
                <a:sym typeface="PT Sans Narrow"/>
              </a:rPr>
              <a:t>“Combine with translation for readability”</a:t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en" sz="1800">
                <a:latin typeface="PT Sans Narrow"/>
                <a:ea typeface="PT Sans Narrow"/>
                <a:cs typeface="PT Sans Narrow"/>
                <a:sym typeface="PT Sans Narrow"/>
              </a:rPr>
              <a:t>Focus on making shopping “</a:t>
            </a:r>
            <a:r>
              <a:rPr lang="en" sz="1800">
                <a:latin typeface="PT Sans Narrow"/>
                <a:ea typeface="PT Sans Narrow"/>
                <a:cs typeface="PT Sans Narrow"/>
                <a:sym typeface="PT Sans Narrow"/>
              </a:rPr>
              <a:t>more comfortable/efficient, esp. in new places”</a:t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en" sz="1800">
                <a:latin typeface="PT Sans Narrow"/>
                <a:ea typeface="PT Sans Narrow"/>
                <a:cs typeface="PT Sans Narrow"/>
                <a:sym typeface="PT Sans Narrow"/>
              </a:rPr>
              <a:t>filter the options heavily for ease of use</a:t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13" name="Google Shape;213;p32"/>
          <p:cNvSpPr txBox="1"/>
          <p:nvPr>
            <p:ph idx="1" type="body"/>
          </p:nvPr>
        </p:nvSpPr>
        <p:spPr>
          <a:xfrm>
            <a:off x="4464750" y="479400"/>
            <a:ext cx="4679100" cy="3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T Sans Narrow"/>
                <a:ea typeface="PT Sans Narrow"/>
                <a:cs typeface="PT Sans Narrow"/>
                <a:sym typeface="PT Sans Narrow"/>
              </a:rPr>
              <a:t>Anastasia &amp; Michelle</a:t>
            </a:r>
            <a:r>
              <a:rPr lang="en" sz="1500">
                <a:latin typeface="PT Sans Narrow"/>
                <a:ea typeface="PT Sans Narrow"/>
                <a:cs typeface="PT Sans Narrow"/>
                <a:sym typeface="PT Sans Narrow"/>
              </a:rPr>
              <a:t>, </a:t>
            </a:r>
            <a:endParaRPr sz="15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T Sans Narrow"/>
                <a:ea typeface="PT Sans Narrow"/>
                <a:cs typeface="PT Sans Narrow"/>
                <a:sym typeface="PT Sans Narrow"/>
              </a:rPr>
              <a:t>love exploring but want more structure &amp; personalization, seek to understand business values</a:t>
            </a:r>
            <a:endParaRPr sz="15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214" name="Google Shape;2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9326" y="479400"/>
            <a:ext cx="538500" cy="542700"/>
          </a:xfrm>
          <a:prstGeom prst="flowChartConnector">
            <a:avLst/>
          </a:prstGeom>
          <a:noFill/>
          <a:ln>
            <a:noFill/>
          </a:ln>
        </p:spPr>
      </p:pic>
      <p:pic>
        <p:nvPicPr>
          <p:cNvPr id="215" name="Google Shape;21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2325" y="942931"/>
            <a:ext cx="565800" cy="580200"/>
          </a:xfrm>
          <a:prstGeom prst="flowChartConnector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/>
          <p:nvPr/>
        </p:nvSpPr>
        <p:spPr>
          <a:xfrm>
            <a:off x="4674850" y="1916825"/>
            <a:ext cx="4043100" cy="2907300"/>
          </a:xfrm>
          <a:prstGeom prst="rect">
            <a:avLst/>
          </a:prstGeom>
          <a:noFill/>
          <a:ln cap="flat" cmpd="sng" w="28575">
            <a:solidFill>
              <a:srgbClr val="CCA67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3"/>
          <p:cNvSpPr/>
          <p:nvPr/>
        </p:nvSpPr>
        <p:spPr>
          <a:xfrm>
            <a:off x="407650" y="1916825"/>
            <a:ext cx="4043100" cy="2907300"/>
          </a:xfrm>
          <a:prstGeom prst="rect">
            <a:avLst/>
          </a:prstGeom>
          <a:noFill/>
          <a:ln cap="flat" cmpd="sng" w="28575">
            <a:solidFill>
              <a:srgbClr val="CCA67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3"/>
          <p:cNvSpPr txBox="1"/>
          <p:nvPr>
            <p:ph type="title"/>
          </p:nvPr>
        </p:nvSpPr>
        <p:spPr>
          <a:xfrm>
            <a:off x="311700" y="555600"/>
            <a:ext cx="4617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#2: VALIDITY</a:t>
            </a:r>
            <a:endParaRPr/>
          </a:p>
        </p:txBody>
      </p:sp>
      <p:sp>
        <p:nvSpPr>
          <p:cNvPr id="223" name="Google Shape;223;p33"/>
          <p:cNvSpPr txBox="1"/>
          <p:nvPr>
            <p:ph idx="1" type="body"/>
          </p:nvPr>
        </p:nvSpPr>
        <p:spPr>
          <a:xfrm>
            <a:off x="387900" y="1376225"/>
            <a:ext cx="4043100" cy="30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T Sans Narrow"/>
                <a:ea typeface="PT Sans Narrow"/>
                <a:cs typeface="PT Sans Narrow"/>
                <a:sym typeface="PT Sans Narrow"/>
              </a:rPr>
              <a:t>Original Assumption:</a:t>
            </a:r>
            <a:endParaRPr b="1"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PT Sans Narrow"/>
              <a:buChar char="●"/>
            </a:pPr>
            <a:r>
              <a:rPr lang="en" sz="2300">
                <a:latin typeface="PT Sans Narrow"/>
                <a:ea typeface="PT Sans Narrow"/>
                <a:cs typeface="PT Sans Narrow"/>
                <a:sym typeface="PT Sans Narrow"/>
              </a:rPr>
              <a:t>With better information about what's inside, people will be more confident and going into a store, and </a:t>
            </a:r>
            <a:r>
              <a:rPr i="1" lang="en" sz="2300">
                <a:latin typeface="PT Sans Narrow"/>
                <a:ea typeface="PT Sans Narrow"/>
                <a:cs typeface="PT Sans Narrow"/>
                <a:sym typeface="PT Sans Narrow"/>
              </a:rPr>
              <a:t>more likely</a:t>
            </a:r>
            <a:r>
              <a:rPr lang="en" sz="2300">
                <a:latin typeface="PT Sans Narrow"/>
                <a:ea typeface="PT Sans Narrow"/>
                <a:cs typeface="PT Sans Narrow"/>
                <a:sym typeface="PT Sans Narrow"/>
              </a:rPr>
              <a:t> to seek out their chosen products at stores like it</a:t>
            </a:r>
            <a:endParaRPr sz="33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24" name="Google Shape;224;p33"/>
          <p:cNvSpPr txBox="1"/>
          <p:nvPr>
            <p:ph idx="1" type="body"/>
          </p:nvPr>
        </p:nvSpPr>
        <p:spPr>
          <a:xfrm>
            <a:off x="4698925" y="1376225"/>
            <a:ext cx="4043100" cy="33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T Sans Narrow"/>
                <a:ea typeface="PT Sans Narrow"/>
                <a:cs typeface="PT Sans Narrow"/>
                <a:sym typeface="PT Sans Narrow"/>
              </a:rPr>
              <a:t>Key Learnings:</a:t>
            </a:r>
            <a:endParaRPr b="1"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PT Sans Narrow"/>
              <a:buChar char="●"/>
            </a:pPr>
            <a:r>
              <a:rPr lang="en" sz="2300">
                <a:latin typeface="PT Sans Narrow"/>
                <a:ea typeface="PT Sans Narrow"/>
                <a:cs typeface="PT Sans Narrow"/>
                <a:sym typeface="PT Sans Narrow"/>
              </a:rPr>
              <a:t>More isn’t always better - filter &amp; tailor a user’s options to prevent overwhelming</a:t>
            </a:r>
            <a:endParaRPr sz="23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PT Sans Narrow"/>
              <a:buChar char="●"/>
            </a:pPr>
            <a:r>
              <a:rPr lang="en" sz="2300">
                <a:latin typeface="PT Sans Narrow"/>
                <a:ea typeface="PT Sans Narrow"/>
                <a:cs typeface="PT Sans Narrow"/>
                <a:sym typeface="PT Sans Narrow"/>
              </a:rPr>
              <a:t>Most useful when paired with social networking &amp; personalized recs (prioritize those features)</a:t>
            </a:r>
            <a:endParaRPr sz="23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25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HMW #3</a:t>
            </a:r>
            <a:endParaRPr/>
          </a:p>
        </p:txBody>
      </p:sp>
      <p:sp>
        <p:nvSpPr>
          <p:cNvPr id="230" name="Google Shape;230;p34"/>
          <p:cNvSpPr txBox="1"/>
          <p:nvPr/>
        </p:nvSpPr>
        <p:spPr>
          <a:xfrm>
            <a:off x="311700" y="1043625"/>
            <a:ext cx="85206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We met…</a:t>
            </a:r>
            <a:r>
              <a:rPr lang="en" sz="11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Nathaniel, a college student who prioritizes having a larger selection and maximizing value when shopping.</a:t>
            </a:r>
            <a:endParaRPr sz="1100">
              <a:solidFill>
                <a:schemeClr val="dk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We were amazed to realize…</a:t>
            </a:r>
            <a:r>
              <a:rPr lang="en" sz="11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he defaults to staple retail brands (i.e. Walmart, Amazon) due to perception of consistent convenience and value.</a:t>
            </a:r>
            <a:endParaRPr sz="1100">
              <a:solidFill>
                <a:schemeClr val="dk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It would be game-changing to…</a:t>
            </a:r>
            <a:r>
              <a:rPr lang="en" sz="11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have better information around the availability and prices of items at more stores to get better options.</a:t>
            </a:r>
            <a:endParaRPr sz="1100">
              <a:solidFill>
                <a:schemeClr val="dk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31" name="Google Shape;231;p34"/>
          <p:cNvSpPr txBox="1"/>
          <p:nvPr/>
        </p:nvSpPr>
        <p:spPr>
          <a:xfrm>
            <a:off x="868025" y="2571750"/>
            <a:ext cx="784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recreate the sense of "familiarity" which draws consumers to chain businesses?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2" name="Google Shape;232;p34"/>
          <p:cNvSpPr txBox="1"/>
          <p:nvPr/>
        </p:nvSpPr>
        <p:spPr>
          <a:xfrm>
            <a:off x="311700" y="2140375"/>
            <a:ext cx="2018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How might we...</a:t>
            </a:r>
            <a:r>
              <a:rPr lang="en" sz="24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</a:t>
            </a:r>
            <a:endParaRPr sz="2400"/>
          </a:p>
        </p:txBody>
      </p:sp>
      <p:sp>
        <p:nvSpPr>
          <p:cNvPr id="233" name="Google Shape;233;p34"/>
          <p:cNvSpPr txBox="1"/>
          <p:nvPr/>
        </p:nvSpPr>
        <p:spPr>
          <a:xfrm>
            <a:off x="311700" y="3146513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Our solution pick:</a:t>
            </a:r>
            <a:endParaRPr/>
          </a:p>
        </p:txBody>
      </p:sp>
      <p:sp>
        <p:nvSpPr>
          <p:cNvPr id="234" name="Google Shape;234;p34"/>
          <p:cNvSpPr txBox="1"/>
          <p:nvPr/>
        </p:nvSpPr>
        <p:spPr>
          <a:xfrm>
            <a:off x="868025" y="3599775"/>
            <a:ext cx="76797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have local businesses across the country with similar values form “guilds” to signify their value alignment</a:t>
            </a:r>
            <a:endParaRPr sz="2100"/>
          </a:p>
        </p:txBody>
      </p:sp>
      <p:pic>
        <p:nvPicPr>
          <p:cNvPr id="235" name="Google Shape;235;p34"/>
          <p:cNvPicPr preferRelativeResize="0"/>
          <p:nvPr/>
        </p:nvPicPr>
        <p:blipFill rotWithShape="1">
          <a:blip r:embed="rId3">
            <a:alphaModFix/>
          </a:blip>
          <a:srcRect b="0" l="20058" r="10583" t="48575"/>
          <a:stretch/>
        </p:blipFill>
        <p:spPr>
          <a:xfrm>
            <a:off x="2087025" y="413275"/>
            <a:ext cx="644100" cy="636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/>
          <p:nvPr>
            <p:ph type="title"/>
          </p:nvPr>
        </p:nvSpPr>
        <p:spPr>
          <a:xfrm>
            <a:off x="311700" y="555600"/>
            <a:ext cx="3402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#3: GUILDS</a:t>
            </a:r>
            <a:endParaRPr/>
          </a:p>
        </p:txBody>
      </p:sp>
      <p:sp>
        <p:nvSpPr>
          <p:cNvPr id="241" name="Google Shape;241;p35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T Sans Narrow"/>
                <a:ea typeface="PT Sans Narrow"/>
                <a:cs typeface="PT Sans Narrow"/>
                <a:sym typeface="PT Sans Narrow"/>
              </a:rPr>
              <a:t>Our solution pick</a:t>
            </a:r>
            <a:r>
              <a:rPr b="1" lang="en" sz="1500">
                <a:latin typeface="PT Sans Narrow"/>
                <a:ea typeface="PT Sans Narrow"/>
                <a:cs typeface="PT Sans Narrow"/>
                <a:sym typeface="PT Sans Narrow"/>
              </a:rPr>
              <a:t>: </a:t>
            </a:r>
            <a:endParaRPr sz="15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T Sans Narrow"/>
                <a:ea typeface="PT Sans Narrow"/>
                <a:cs typeface="PT Sans Narrow"/>
                <a:sym typeface="PT Sans Narrow"/>
              </a:rPr>
              <a:t>Have local businesses across the country with similar values form “guilds” to signify their value alignment</a:t>
            </a:r>
            <a:endParaRPr sz="15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T Sans Narrow"/>
                <a:ea typeface="PT Sans Narrow"/>
                <a:cs typeface="PT Sans Narrow"/>
                <a:sym typeface="PT Sans Narrow"/>
              </a:rPr>
              <a:t>We tested the assumption that: </a:t>
            </a:r>
            <a:endParaRPr b="1" sz="15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T Sans Narrow"/>
                <a:ea typeface="PT Sans Narrow"/>
                <a:cs typeface="PT Sans Narrow"/>
                <a:sym typeface="PT Sans Narrow"/>
              </a:rPr>
              <a:t>The social credit / trust of a business can be transferred through a formal association.</a:t>
            </a:r>
            <a:endParaRPr sz="15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5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242" name="Google Shape;24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7650" y="337300"/>
            <a:ext cx="3491025" cy="446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 txBox="1"/>
          <p:nvPr>
            <p:ph type="title"/>
          </p:nvPr>
        </p:nvSpPr>
        <p:spPr>
          <a:xfrm>
            <a:off x="311700" y="555600"/>
            <a:ext cx="4617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#3: RESULTS</a:t>
            </a:r>
            <a:endParaRPr/>
          </a:p>
        </p:txBody>
      </p:sp>
      <p:sp>
        <p:nvSpPr>
          <p:cNvPr id="248" name="Google Shape;248;p36"/>
          <p:cNvSpPr txBox="1"/>
          <p:nvPr>
            <p:ph idx="1" type="body"/>
          </p:nvPr>
        </p:nvSpPr>
        <p:spPr>
          <a:xfrm>
            <a:off x="311700" y="1311300"/>
            <a:ext cx="4043100" cy="3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T Sans Narrow"/>
                <a:ea typeface="PT Sans Narrow"/>
                <a:cs typeface="PT Sans Narrow"/>
                <a:sym typeface="PT Sans Narrow"/>
              </a:rPr>
              <a:t>Yays:</a:t>
            </a:r>
            <a:endParaRPr b="1"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en" sz="1800">
                <a:latin typeface="PT Sans Narrow"/>
                <a:ea typeface="PT Sans Narrow"/>
                <a:cs typeface="PT Sans Narrow"/>
                <a:sym typeface="PT Sans Narrow"/>
              </a:rPr>
              <a:t>Liked how it grouped stores with similar offerings together</a:t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T Sans Narrow"/>
                <a:ea typeface="PT Sans Narrow"/>
                <a:cs typeface="PT Sans Narrow"/>
                <a:sym typeface="PT Sans Narrow"/>
              </a:rPr>
              <a:t>Nays:</a:t>
            </a:r>
            <a:endParaRPr b="1"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en" sz="1800">
                <a:latin typeface="PT Sans Narrow"/>
                <a:ea typeface="PT Sans Narrow"/>
                <a:cs typeface="PT Sans Narrow"/>
                <a:sym typeface="PT Sans Narrow"/>
              </a:rPr>
              <a:t>Thought map was confusing, still not sure where to go to find certain product</a:t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en" sz="1800">
                <a:latin typeface="PT Sans Narrow"/>
                <a:ea typeface="PT Sans Narrow"/>
                <a:cs typeface="PT Sans Narrow"/>
                <a:sym typeface="PT Sans Narrow"/>
              </a:rPr>
              <a:t>Guild qualities didn’t help him because he already had an idea what he wanted to buy</a:t>
            </a:r>
            <a:endParaRPr b="1" sz="18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49" name="Google Shape;249;p36"/>
          <p:cNvSpPr txBox="1"/>
          <p:nvPr>
            <p:ph idx="1" type="body"/>
          </p:nvPr>
        </p:nvSpPr>
        <p:spPr>
          <a:xfrm>
            <a:off x="4802375" y="1399400"/>
            <a:ext cx="4043100" cy="3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T Sans Narrow"/>
                <a:ea typeface="PT Sans Narrow"/>
                <a:cs typeface="PT Sans Narrow"/>
                <a:sym typeface="PT Sans Narrow"/>
              </a:rPr>
              <a:t>Surprises:</a:t>
            </a:r>
            <a:endParaRPr b="1"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en" sz="1800">
                <a:latin typeface="PT Sans Narrow"/>
                <a:ea typeface="PT Sans Narrow"/>
                <a:cs typeface="PT Sans Narrow"/>
                <a:sym typeface="PT Sans Narrow"/>
              </a:rPr>
              <a:t>More focused on verifying the functionality, price, and quality of an item than the store selling it</a:t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T Sans Narrow"/>
                <a:ea typeface="PT Sans Narrow"/>
                <a:cs typeface="PT Sans Narrow"/>
                <a:sym typeface="PT Sans Narrow"/>
              </a:rPr>
              <a:t>Learnings</a:t>
            </a:r>
            <a:r>
              <a:rPr lang="en" sz="1800">
                <a:latin typeface="PT Sans Narrow"/>
                <a:ea typeface="PT Sans Narrow"/>
                <a:cs typeface="PT Sans Narrow"/>
                <a:sym typeface="PT Sans Narrow"/>
              </a:rPr>
              <a:t>:</a:t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en" sz="1800">
                <a:latin typeface="PT Sans Narrow"/>
                <a:ea typeface="PT Sans Narrow"/>
                <a:cs typeface="PT Sans Narrow"/>
                <a:sym typeface="PT Sans Narrow"/>
              </a:rPr>
              <a:t>“</a:t>
            </a:r>
            <a:r>
              <a:rPr lang="en" sz="1800">
                <a:latin typeface="PT Sans Narrow"/>
                <a:ea typeface="PT Sans Narrow"/>
                <a:cs typeface="PT Sans Narrow"/>
                <a:sym typeface="PT Sans Narrow"/>
              </a:rPr>
              <a:t>The map would be more useful if it showed more than the price range”</a:t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en" sz="1800">
                <a:latin typeface="PT Sans Narrow"/>
                <a:ea typeface="PT Sans Narrow"/>
                <a:cs typeface="PT Sans Narrow"/>
                <a:sym typeface="PT Sans Narrow"/>
              </a:rPr>
              <a:t>Felt like guilds would be more useful as a filtering option</a:t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250" name="Google Shape;250;p36"/>
          <p:cNvPicPr preferRelativeResize="0"/>
          <p:nvPr/>
        </p:nvPicPr>
        <p:blipFill rotWithShape="1">
          <a:blip r:embed="rId3">
            <a:alphaModFix/>
          </a:blip>
          <a:srcRect b="3137" l="19279" r="3601" t="20139"/>
          <a:stretch/>
        </p:blipFill>
        <p:spPr>
          <a:xfrm>
            <a:off x="3771143" y="555599"/>
            <a:ext cx="759600" cy="755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1" name="Google Shape;251;p36"/>
          <p:cNvSpPr txBox="1"/>
          <p:nvPr>
            <p:ph idx="1" type="body"/>
          </p:nvPr>
        </p:nvSpPr>
        <p:spPr>
          <a:xfrm>
            <a:off x="4712025" y="555600"/>
            <a:ext cx="42930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T Sans Narrow"/>
                <a:ea typeface="PT Sans Narrow"/>
                <a:cs typeface="PT Sans Narrow"/>
                <a:sym typeface="PT Sans Narrow"/>
              </a:rPr>
              <a:t>Jerry</a:t>
            </a:r>
            <a:r>
              <a:rPr lang="en" sz="1500">
                <a:latin typeface="PT Sans Narrow"/>
                <a:ea typeface="PT Sans Narrow"/>
                <a:cs typeface="PT Sans Narrow"/>
                <a:sym typeface="PT Sans Narrow"/>
              </a:rPr>
              <a:t>, </a:t>
            </a:r>
            <a:endParaRPr sz="15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T Sans Narrow"/>
                <a:ea typeface="PT Sans Narrow"/>
                <a:cs typeface="PT Sans Narrow"/>
                <a:sym typeface="PT Sans Narrow"/>
              </a:rPr>
              <a:t>loves traveling to new places via lo-fi modes of transportation </a:t>
            </a:r>
            <a:endParaRPr sz="15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/>
          <p:nvPr/>
        </p:nvSpPr>
        <p:spPr>
          <a:xfrm>
            <a:off x="4674850" y="1916825"/>
            <a:ext cx="4043100" cy="2907300"/>
          </a:xfrm>
          <a:prstGeom prst="rect">
            <a:avLst/>
          </a:prstGeom>
          <a:noFill/>
          <a:ln cap="flat" cmpd="sng" w="28575">
            <a:solidFill>
              <a:srgbClr val="CCA67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7"/>
          <p:cNvSpPr/>
          <p:nvPr/>
        </p:nvSpPr>
        <p:spPr>
          <a:xfrm>
            <a:off x="407650" y="1916825"/>
            <a:ext cx="4043100" cy="2907300"/>
          </a:xfrm>
          <a:prstGeom prst="rect">
            <a:avLst/>
          </a:prstGeom>
          <a:noFill/>
          <a:ln cap="flat" cmpd="sng" w="28575">
            <a:solidFill>
              <a:srgbClr val="CCA67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7"/>
          <p:cNvSpPr txBox="1"/>
          <p:nvPr>
            <p:ph type="title"/>
          </p:nvPr>
        </p:nvSpPr>
        <p:spPr>
          <a:xfrm>
            <a:off x="311700" y="555600"/>
            <a:ext cx="4617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#3: VALIDITY</a:t>
            </a:r>
            <a:endParaRPr/>
          </a:p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387900" y="1376225"/>
            <a:ext cx="4043100" cy="30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T Sans Narrow"/>
                <a:ea typeface="PT Sans Narrow"/>
                <a:cs typeface="PT Sans Narrow"/>
                <a:sym typeface="PT Sans Narrow"/>
              </a:rPr>
              <a:t>Original Assumption:</a:t>
            </a:r>
            <a:endParaRPr b="1"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PT Sans Narrow"/>
              <a:buChar char="●"/>
            </a:pPr>
            <a:r>
              <a:rPr lang="en" sz="2500">
                <a:latin typeface="PT Sans Narrow"/>
                <a:ea typeface="PT Sans Narrow"/>
                <a:cs typeface="PT Sans Narrow"/>
                <a:sym typeface="PT Sans Narrow"/>
              </a:rPr>
              <a:t>A business's association with a larger group (guild) will establish trust with a consumer</a:t>
            </a:r>
            <a:endParaRPr sz="25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60" name="Google Shape;260;p37"/>
          <p:cNvSpPr txBox="1"/>
          <p:nvPr>
            <p:ph idx="1" type="body"/>
          </p:nvPr>
        </p:nvSpPr>
        <p:spPr>
          <a:xfrm>
            <a:off x="4698925" y="1376225"/>
            <a:ext cx="4043100" cy="33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T Sans Narrow"/>
                <a:ea typeface="PT Sans Narrow"/>
                <a:cs typeface="PT Sans Narrow"/>
                <a:sym typeface="PT Sans Narrow"/>
              </a:rPr>
              <a:t>Key Learnings</a:t>
            </a:r>
            <a:r>
              <a:rPr b="1" lang="en" sz="1800">
                <a:latin typeface="PT Sans Narrow"/>
                <a:ea typeface="PT Sans Narrow"/>
                <a:cs typeface="PT Sans Narrow"/>
                <a:sym typeface="PT Sans Narrow"/>
              </a:rPr>
              <a:t>:</a:t>
            </a:r>
            <a:endParaRPr b="1"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PT Sans Narrow"/>
              <a:buChar char="●"/>
            </a:pPr>
            <a:r>
              <a:rPr lang="en" sz="2500">
                <a:latin typeface="PT Sans Narrow"/>
                <a:ea typeface="PT Sans Narrow"/>
                <a:cs typeface="PT Sans Narrow"/>
                <a:sym typeface="PT Sans Narrow"/>
              </a:rPr>
              <a:t>People shop with an idea of what they need in mind</a:t>
            </a:r>
            <a:endParaRPr sz="25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PT Sans Narrow"/>
              <a:buChar char="●"/>
            </a:pPr>
            <a:r>
              <a:rPr lang="en" sz="2500">
                <a:latin typeface="PT Sans Narrow"/>
                <a:ea typeface="PT Sans Narrow"/>
                <a:cs typeface="PT Sans Narrow"/>
                <a:sym typeface="PT Sans Narrow"/>
              </a:rPr>
              <a:t>If the products don’t align with someone’s needs, association to other businesses doesn’t matter</a:t>
            </a:r>
            <a:endParaRPr sz="25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25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/>
          <p:nvPr>
            <p:ph type="ctrTitle"/>
          </p:nvPr>
        </p:nvSpPr>
        <p:spPr>
          <a:xfrm>
            <a:off x="3076050" y="2242500"/>
            <a:ext cx="2991900" cy="6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Summary</a:t>
            </a:r>
            <a:endParaRPr sz="26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271" name="Google Shape;271;p3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b="1" lang="en">
                <a:latin typeface="PT Sans Narrow"/>
                <a:ea typeface="PT Sans Narrow"/>
                <a:cs typeface="PT Sans Narrow"/>
                <a:sym typeface="PT Sans Narrow"/>
              </a:rPr>
              <a:t>Solution #1 - </a:t>
            </a:r>
            <a:r>
              <a:rPr lang="en">
                <a:latin typeface="PT Sans Narrow"/>
                <a:ea typeface="PT Sans Narrow"/>
                <a:cs typeface="PT Sans Narrow"/>
                <a:sym typeface="PT Sans Narrow"/>
              </a:rPr>
              <a:t>Trend of corporations pushing mission-driven </a:t>
            </a:r>
            <a:r>
              <a:rPr lang="en">
                <a:latin typeface="PT Sans Narrow"/>
                <a:ea typeface="PT Sans Narrow"/>
                <a:cs typeface="PT Sans Narrow"/>
                <a:sym typeface="PT Sans Narrow"/>
              </a:rPr>
              <a:t>initiatives</a:t>
            </a:r>
            <a:r>
              <a:rPr lang="en">
                <a:latin typeface="PT Sans Narrow"/>
                <a:ea typeface="PT Sans Narrow"/>
                <a:cs typeface="PT Sans Narrow"/>
                <a:sym typeface="PT Sans Narrow"/>
              </a:rPr>
              <a:t> has caused a distrust that businesses are authentically engaged with the community. Promoting these initiatives can feel like advertising.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b="1" lang="en">
                <a:latin typeface="PT Sans Narrow"/>
                <a:ea typeface="PT Sans Narrow"/>
                <a:cs typeface="PT Sans Narrow"/>
                <a:sym typeface="PT Sans Narrow"/>
              </a:rPr>
              <a:t>Solution #2 - </a:t>
            </a:r>
            <a:r>
              <a:rPr lang="en">
                <a:latin typeface="PT Sans Narrow"/>
                <a:ea typeface="PT Sans Narrow"/>
                <a:cs typeface="PT Sans Narrow"/>
                <a:sym typeface="PT Sans Narrow"/>
              </a:rPr>
              <a:t>People feel flooded with options and would be more likely to explore if they were given more directed content from other people they trust.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b="1" lang="en">
                <a:latin typeface="PT Sans Narrow"/>
                <a:ea typeface="PT Sans Narrow"/>
                <a:cs typeface="PT Sans Narrow"/>
                <a:sym typeface="PT Sans Narrow"/>
              </a:rPr>
              <a:t>Solution #3 - </a:t>
            </a:r>
            <a:r>
              <a:rPr lang="en">
                <a:latin typeface="PT Sans Narrow"/>
                <a:ea typeface="PT Sans Narrow"/>
                <a:cs typeface="PT Sans Narrow"/>
                <a:sym typeface="PT Sans Narrow"/>
              </a:rPr>
              <a:t>People generally shop with an idea of what they need in mind - if products don’t align with their needs, association to other businesses doesn’t matter.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T Sans Narrow"/>
              <a:buChar char="●"/>
            </a:pPr>
            <a:r>
              <a:rPr lang="en">
                <a:latin typeface="PT Sans Narrow"/>
                <a:ea typeface="PT Sans Narrow"/>
                <a:cs typeface="PT Sans Narrow"/>
                <a:sym typeface="PT Sans Narrow"/>
              </a:rPr>
              <a:t>We believe the best path forward is a combination of all three solutions, re-focusing on product discovery vs. business discovery.</a:t>
            </a:r>
            <a:endParaRPr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0"/>
          <p:cNvSpPr txBox="1"/>
          <p:nvPr>
            <p:ph type="ctrTitle"/>
          </p:nvPr>
        </p:nvSpPr>
        <p:spPr>
          <a:xfrm>
            <a:off x="3076050" y="2242500"/>
            <a:ext cx="2991900" cy="6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QUESTIONS?</a:t>
            </a:r>
            <a:endParaRPr sz="26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1"/>
          <p:cNvSpPr txBox="1"/>
          <p:nvPr>
            <p:ph type="ctrTitle"/>
          </p:nvPr>
        </p:nvSpPr>
        <p:spPr>
          <a:xfrm>
            <a:off x="3076050" y="2242500"/>
            <a:ext cx="2991900" cy="6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APPENDIX</a:t>
            </a:r>
            <a:endParaRPr sz="2600">
              <a:solidFill>
                <a:srgbClr val="FFFFFF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265500" y="730100"/>
            <a:ext cx="4045200" cy="8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POV</a:t>
            </a:r>
            <a:endParaRPr/>
          </a:p>
        </p:txBody>
      </p:sp>
      <p:sp>
        <p:nvSpPr>
          <p:cNvPr id="80" name="Google Shape;80;p15"/>
          <p:cNvSpPr txBox="1"/>
          <p:nvPr>
            <p:ph idx="1" type="subTitle"/>
          </p:nvPr>
        </p:nvSpPr>
        <p:spPr>
          <a:xfrm>
            <a:off x="265500" y="1854600"/>
            <a:ext cx="4045200" cy="23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latin typeface="PT Sans Narrow"/>
                <a:ea typeface="PT Sans Narrow"/>
                <a:cs typeface="PT Sans Narrow"/>
                <a:sym typeface="PT Sans Narrow"/>
              </a:rPr>
              <a:t>We met… </a:t>
            </a:r>
            <a:r>
              <a:rPr lang="en" sz="1300">
                <a:latin typeface="PT Sans Narrow"/>
                <a:ea typeface="PT Sans Narrow"/>
                <a:cs typeface="PT Sans Narrow"/>
                <a:sym typeface="PT Sans Narrow"/>
              </a:rPr>
              <a:t>Phillip, an early 30s professional who loves exploring new neighborhoods and discovering new bars and restaurants in LA </a:t>
            </a:r>
            <a:endParaRPr sz="13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latin typeface="PT Sans Narrow"/>
                <a:ea typeface="PT Sans Narrow"/>
                <a:cs typeface="PT Sans Narrow"/>
                <a:sym typeface="PT Sans Narrow"/>
              </a:rPr>
              <a:t>We were amazed to realize… </a:t>
            </a:r>
            <a:r>
              <a:rPr lang="en" sz="1300">
                <a:latin typeface="PT Sans Narrow"/>
                <a:ea typeface="PT Sans Narrow"/>
                <a:cs typeface="PT Sans Narrow"/>
                <a:sym typeface="PT Sans Narrow"/>
              </a:rPr>
              <a:t>since COVID, he now only visits businesses where he has an established relationship with the owners because he knows they are taking the necessary safety precautions.</a:t>
            </a:r>
            <a:endParaRPr sz="13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latin typeface="PT Sans Narrow"/>
                <a:ea typeface="PT Sans Narrow"/>
                <a:cs typeface="PT Sans Narrow"/>
                <a:sym typeface="PT Sans Narrow"/>
              </a:rPr>
              <a:t>It would be game-changing to…</a:t>
            </a:r>
            <a:r>
              <a:rPr lang="en" sz="1300">
                <a:latin typeface="PT Sans Narrow"/>
                <a:ea typeface="PT Sans Narrow"/>
                <a:cs typeface="PT Sans Narrow"/>
                <a:sym typeface="PT Sans Narrow"/>
              </a:rPr>
              <a:t> </a:t>
            </a:r>
            <a:r>
              <a:rPr lang="en" sz="1300">
                <a:latin typeface="PT Sans Narrow"/>
                <a:ea typeface="PT Sans Narrow"/>
                <a:cs typeface="PT Sans Narrow"/>
                <a:sym typeface="PT Sans Narrow"/>
              </a:rPr>
              <a:t>create discovery tools to give people confidence that they can explore new places safely.</a:t>
            </a:r>
            <a:endParaRPr sz="13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3">
            <a:alphaModFix/>
          </a:blip>
          <a:srcRect b="0" l="0" r="6305" t="0"/>
          <a:stretch/>
        </p:blipFill>
        <p:spPr>
          <a:xfrm>
            <a:off x="5668950" y="1075150"/>
            <a:ext cx="2477100" cy="264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HMW BRAINSTORM - POV #1</a:t>
            </a:r>
            <a:endParaRPr/>
          </a:p>
        </p:txBody>
      </p:sp>
      <p:pic>
        <p:nvPicPr>
          <p:cNvPr id="287" name="Google Shape;28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363" y="1109400"/>
            <a:ext cx="4511272" cy="369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HMW BRAINSTORM - POV #2</a:t>
            </a:r>
            <a:endParaRPr/>
          </a:p>
        </p:txBody>
      </p:sp>
      <p:pic>
        <p:nvPicPr>
          <p:cNvPr id="293" name="Google Shape;29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5388" y="1182550"/>
            <a:ext cx="3853215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HMW BRAINSTORM - POV #3</a:t>
            </a:r>
            <a:endParaRPr/>
          </a:p>
        </p:txBody>
      </p:sp>
      <p:pic>
        <p:nvPicPr>
          <p:cNvPr id="299" name="Google Shape;29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6275" y="1147225"/>
            <a:ext cx="3931447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r>
              <a:rPr lang="en"/>
              <a:t> BRAINSTORM - HMW #1</a:t>
            </a:r>
            <a:endParaRPr/>
          </a:p>
        </p:txBody>
      </p:sp>
      <p:pic>
        <p:nvPicPr>
          <p:cNvPr id="305" name="Google Shape;30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725" y="1147225"/>
            <a:ext cx="4378551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BRAINSTORM - HMW #2</a:t>
            </a:r>
            <a:endParaRPr/>
          </a:p>
        </p:txBody>
      </p:sp>
      <p:pic>
        <p:nvPicPr>
          <p:cNvPr id="311" name="Google Shape;31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8350" y="1147225"/>
            <a:ext cx="5707297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BRAINSTORM - HMW #3</a:t>
            </a:r>
            <a:endParaRPr/>
          </a:p>
        </p:txBody>
      </p:sp>
      <p:pic>
        <p:nvPicPr>
          <p:cNvPr id="317" name="Google Shape;31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4050" y="1147225"/>
            <a:ext cx="4515906" cy="369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EXPERIENCE PROTOTYPE SETUP</a:t>
            </a:r>
            <a:endParaRPr/>
          </a:p>
        </p:txBody>
      </p:sp>
      <p:graphicFrame>
        <p:nvGraphicFramePr>
          <p:cNvPr id="323" name="Google Shape;323;p48"/>
          <p:cNvGraphicFramePr/>
          <p:nvPr/>
        </p:nvGraphicFramePr>
        <p:xfrm>
          <a:off x="952500" y="1123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{5E87FB24-52D0-45A6-836A-EFD463658795}</a:tableStyleId>
              </a:tblPr>
              <a:tblGrid>
                <a:gridCol w="1072250"/>
                <a:gridCol w="1981550"/>
                <a:gridCol w="1821325"/>
                <a:gridCol w="2941850"/>
              </a:tblGrid>
              <a:tr h="608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SOLUTION</a:t>
                      </a:r>
                      <a:endParaRPr b="1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Platform for businesses to communicate their story and values</a:t>
                      </a:r>
                      <a:endParaRPr b="1" sz="1000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Floating AR charts of image-driven products and deals before entering a store (virtual storefront)</a:t>
                      </a:r>
                      <a:endParaRPr b="1" sz="1000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Platform where businesses with similar values can form "guilds" with rewards redeemable at any location</a:t>
                      </a:r>
                      <a:endParaRPr b="1" sz="1000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91425" marB="91425" marR="91425" marL="91425"/>
                </a:tc>
              </a:tr>
              <a:tr h="608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ASSUMPTION</a:t>
                      </a:r>
                      <a:endParaRPr b="1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Users care about the story/history/values of a business</a:t>
                      </a:r>
                      <a:endParaRPr sz="1000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With better information about what's inside, people will be more confident going into a store</a:t>
                      </a:r>
                      <a:endParaRPr sz="1000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The social credit / trust of a business can be transferred through a formal association.</a:t>
                      </a:r>
                      <a:endParaRPr sz="1000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91425" marB="91425" marR="91425" marL="91425"/>
                </a:tc>
              </a:tr>
              <a:tr h="818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SCENES</a:t>
                      </a:r>
                      <a:endParaRPr b="1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Someone's home - bring it closer</a:t>
                      </a:r>
                      <a:endParaRPr sz="1000">
                        <a:solidFill>
                          <a:schemeClr val="dk1"/>
                        </a:solidFill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/more personable - show vetting</a:t>
                      </a:r>
                      <a:endParaRPr sz="1000">
                        <a:solidFill>
                          <a:schemeClr val="dk1"/>
                        </a:solidFill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possibilities "before even leaving </a:t>
                      </a:r>
                      <a:endParaRPr sz="1000">
                        <a:solidFill>
                          <a:schemeClr val="dk1"/>
                        </a:solidFill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comfort of your couch"</a:t>
                      </a:r>
                      <a:endParaRPr sz="1000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Outdoor of physical storefront the </a:t>
                      </a:r>
                      <a:endParaRPr sz="1000">
                        <a:solidFill>
                          <a:schemeClr val="dk1"/>
                        </a:solidFill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customer has never gone into before</a:t>
                      </a:r>
                      <a:endParaRPr sz="1000">
                        <a:solidFill>
                          <a:schemeClr val="dk1"/>
                        </a:solidFill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In an unfamiliar location; either getting ready to go out or actively shopping.</a:t>
                      </a:r>
                      <a:endParaRPr sz="1000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91425" marB="91425" marR="91425" marL="91425"/>
                </a:tc>
              </a:tr>
              <a:tr h="830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PROPS</a:t>
                      </a:r>
                      <a:endParaRPr b="1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S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creens showing different store options, some with different blurbs about the store's history, values, story, prices, some without + some big box stores</a:t>
                      </a:r>
                      <a:endParaRPr sz="1000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Mobile App to scan building; AR objects in front of store detailing deals, etc</a:t>
                      </a:r>
                      <a:endParaRPr sz="1000">
                        <a:solidFill>
                          <a:schemeClr val="dk1"/>
                        </a:solidFill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Distinct, unique products + mobile app prototype showing associated businesses, possibly with available discounts / rewards</a:t>
                      </a:r>
                      <a:endParaRPr sz="1000">
                        <a:solidFill>
                          <a:schemeClr val="dk1"/>
                        </a:solidFill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91425" marB="91425" marR="91425" marL="91425"/>
                </a:tc>
              </a:tr>
              <a:tr h="83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ROLES</a:t>
                      </a:r>
                      <a:endParaRPr b="1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C</a:t>
                      </a:r>
                      <a:r>
                        <a:rPr lang="en" sz="1000"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ustomer - someone interested in a product/browsing</a:t>
                      </a:r>
                      <a:endParaRPr sz="1000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Potential customer(s) walking past and unsure whats inside</a:t>
                      </a:r>
                      <a:endParaRPr sz="1000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T Sans Narrow"/>
                          <a:ea typeface="PT Sans Narrow"/>
                          <a:cs typeface="PT Sans Narrow"/>
                          <a:sym typeface="PT Sans Narrow"/>
                        </a:rPr>
                        <a:t>Prospective customers in new area, hesitant about buying AT ALL until they know where they're going and why</a:t>
                      </a:r>
                      <a:endParaRPr sz="1000">
                        <a:solidFill>
                          <a:schemeClr val="dk1"/>
                        </a:solidFill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PT Sans Narrow"/>
                        <a:ea typeface="PT Sans Narrow"/>
                        <a:cs typeface="PT Sans Narrow"/>
                        <a:sym typeface="PT Sans Narro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265500" y="730100"/>
            <a:ext cx="4045200" cy="84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POV</a:t>
            </a:r>
            <a:endParaRPr/>
          </a:p>
        </p:txBody>
      </p:sp>
      <p:sp>
        <p:nvSpPr>
          <p:cNvPr id="87" name="Google Shape;87;p16"/>
          <p:cNvSpPr txBox="1"/>
          <p:nvPr>
            <p:ph idx="1" type="subTitle"/>
          </p:nvPr>
        </p:nvSpPr>
        <p:spPr>
          <a:xfrm>
            <a:off x="265500" y="1854600"/>
            <a:ext cx="4045200" cy="23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latin typeface="PT Sans Narrow"/>
                <a:ea typeface="PT Sans Narrow"/>
                <a:cs typeface="PT Sans Narrow"/>
                <a:sym typeface="PT Sans Narrow"/>
              </a:rPr>
              <a:t>We met… </a:t>
            </a:r>
            <a:r>
              <a:rPr lang="en" sz="1300">
                <a:latin typeface="PT Sans Narrow"/>
                <a:ea typeface="PT Sans Narrow"/>
                <a:cs typeface="PT Sans Narrow"/>
                <a:sym typeface="PT Sans Narrow"/>
              </a:rPr>
              <a:t>Phillip, an early 30s professional who loves exploring new neighborhoods and discovering new bars and restaurants in LA </a:t>
            </a:r>
            <a:endParaRPr sz="13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latin typeface="PT Sans Narrow"/>
                <a:ea typeface="PT Sans Narrow"/>
                <a:cs typeface="PT Sans Narrow"/>
                <a:sym typeface="PT Sans Narrow"/>
              </a:rPr>
              <a:t>We were amazed to realize… </a:t>
            </a:r>
            <a:r>
              <a:rPr lang="en" sz="1300">
                <a:latin typeface="PT Sans Narrow"/>
                <a:ea typeface="PT Sans Narrow"/>
                <a:cs typeface="PT Sans Narrow"/>
                <a:sym typeface="PT Sans Narrow"/>
              </a:rPr>
              <a:t>since COVID, he now only visits businesses where he has an established relationship with the owners because he knows they are taking the necessary safety precautions.</a:t>
            </a:r>
            <a:endParaRPr sz="13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latin typeface="PT Sans Narrow"/>
                <a:ea typeface="PT Sans Narrow"/>
                <a:cs typeface="PT Sans Narrow"/>
                <a:sym typeface="PT Sans Narrow"/>
              </a:rPr>
              <a:t>It would be game-changing to…</a:t>
            </a:r>
            <a:r>
              <a:rPr lang="en" sz="1300">
                <a:latin typeface="PT Sans Narrow"/>
                <a:ea typeface="PT Sans Narrow"/>
                <a:cs typeface="PT Sans Narrow"/>
                <a:sym typeface="PT Sans Narrow"/>
              </a:rPr>
              <a:t> create discovery tools to give people confidence that they can explore new places safely.</a:t>
            </a:r>
            <a:endParaRPr sz="1300">
              <a:latin typeface="PT Sans Narrow"/>
              <a:ea typeface="PT Sans Narrow"/>
              <a:cs typeface="PT Sans Narrow"/>
              <a:sym typeface="PT Sans Narr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0475" y="1506876"/>
            <a:ext cx="3786201" cy="212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Additional Needfinding Results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Google Shape;98;p18"/>
          <p:cNvCxnSpPr/>
          <p:nvPr/>
        </p:nvCxnSpPr>
        <p:spPr>
          <a:xfrm flipH="1" rot="10800000">
            <a:off x="2306550" y="2565450"/>
            <a:ext cx="4530900" cy="12600"/>
          </a:xfrm>
          <a:prstGeom prst="straightConnector1">
            <a:avLst/>
          </a:prstGeom>
          <a:noFill/>
          <a:ln cap="flat" cmpd="sng" w="38100">
            <a:solidFill>
              <a:srgbClr val="9E9E9E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99" name="Google Shape;99;p18"/>
          <p:cNvSpPr/>
          <p:nvPr/>
        </p:nvSpPr>
        <p:spPr>
          <a:xfrm>
            <a:off x="1488963" y="2265600"/>
            <a:ext cx="628800" cy="61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8"/>
          <p:cNvSpPr/>
          <p:nvPr/>
        </p:nvSpPr>
        <p:spPr>
          <a:xfrm>
            <a:off x="7026236" y="2265600"/>
            <a:ext cx="628800" cy="612300"/>
          </a:xfrm>
          <a:prstGeom prst="ellipse">
            <a:avLst/>
          </a:prstGeom>
          <a:solidFill>
            <a:srgbClr val="CCA6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8"/>
          <p:cNvSpPr txBox="1"/>
          <p:nvPr/>
        </p:nvSpPr>
        <p:spPr>
          <a:xfrm>
            <a:off x="1446275" y="1698375"/>
            <a:ext cx="671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T Sans Narrow"/>
                <a:ea typeface="PT Sans Narrow"/>
                <a:cs typeface="PT Sans Narrow"/>
                <a:sym typeface="PT Sans Narrow"/>
              </a:rPr>
              <a:t>Local</a:t>
            </a:r>
            <a:endParaRPr sz="20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6792225" y="1698375"/>
            <a:ext cx="109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PT Sans Narrow"/>
                <a:ea typeface="PT Sans Narrow"/>
                <a:cs typeface="PT Sans Narrow"/>
                <a:sym typeface="PT Sans Narrow"/>
              </a:rPr>
              <a:t>Online</a:t>
            </a:r>
            <a:endParaRPr sz="2000"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A677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/>
        </p:nvSpPr>
        <p:spPr>
          <a:xfrm>
            <a:off x="4562125" y="598425"/>
            <a:ext cx="4209900" cy="27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“I get overwhelmed shopping online - it’s almost too much information. I was looking for a humidifier and then spent like an hour looking at different reviews.”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6091900" y="3326975"/>
            <a:ext cx="2879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conomica"/>
              <a:buChar char="-"/>
            </a:pPr>
            <a:r>
              <a:rPr lang="en"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Sarah</a:t>
            </a:r>
            <a:endParaRPr sz="3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Northwestern Grad Student,</a:t>
            </a:r>
            <a:endParaRPr i="1" sz="18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Food Sustainability Consultant</a:t>
            </a:r>
            <a:endParaRPr sz="3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 b="0" l="1869" r="19563" t="0"/>
          <a:stretch/>
        </p:blipFill>
        <p:spPr>
          <a:xfrm>
            <a:off x="0" y="0"/>
            <a:ext cx="40408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CA677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/>
        </p:nvSpPr>
        <p:spPr>
          <a:xfrm>
            <a:off x="371125" y="598425"/>
            <a:ext cx="42099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“If I’m in a new, unfamiliar place, I default to prominent and reputable stores like Walmart or shop on Amazon.”</a:t>
            </a:r>
            <a:endParaRPr sz="34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1782800" y="3385100"/>
            <a:ext cx="2879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conomica"/>
              <a:buChar char="-"/>
            </a:pPr>
            <a:r>
              <a:rPr lang="en"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Nathaniel</a:t>
            </a:r>
            <a:endParaRPr sz="3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Stanford student, </a:t>
            </a:r>
            <a:endParaRPr i="1" sz="18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Tech enthusiast</a:t>
            </a:r>
            <a:endParaRPr i="1" sz="18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8476" y="-216438"/>
            <a:ext cx="4019923" cy="5359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Revised POVs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